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sldIdLst>
    <p:sldId id="256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97" r:id="rId18"/>
    <p:sldId id="298" r:id="rId19"/>
    <p:sldId id="299" r:id="rId20"/>
    <p:sldId id="296" r:id="rId21"/>
    <p:sldId id="270" r:id="rId22"/>
    <p:sldId id="286" r:id="rId23"/>
    <p:sldId id="271" r:id="rId24"/>
    <p:sldId id="283" r:id="rId25"/>
    <p:sldId id="284" r:id="rId26"/>
    <p:sldId id="285" r:id="rId27"/>
    <p:sldId id="287" r:id="rId28"/>
    <p:sldId id="288" r:id="rId29"/>
    <p:sldId id="272" r:id="rId30"/>
    <p:sldId id="273" r:id="rId31"/>
    <p:sldId id="275" r:id="rId32"/>
    <p:sldId id="274" r:id="rId33"/>
    <p:sldId id="276" r:id="rId34"/>
    <p:sldId id="277" r:id="rId35"/>
    <p:sldId id="279" r:id="rId36"/>
    <p:sldId id="278" r:id="rId37"/>
    <p:sldId id="280" r:id="rId38"/>
    <p:sldId id="281" r:id="rId39"/>
    <p:sldId id="289" r:id="rId40"/>
    <p:sldId id="290" r:id="rId41"/>
    <p:sldId id="291" r:id="rId42"/>
    <p:sldId id="295" r:id="rId43"/>
    <p:sldId id="29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capa de Ses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5642" y="3067050"/>
            <a:ext cx="5946608" cy="867566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5642" y="4005030"/>
            <a:ext cx="5314950" cy="573119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7" name="Rectangle 79"/>
          <p:cNvSpPr/>
          <p:nvPr userDrawn="1"/>
        </p:nvSpPr>
        <p:spPr>
          <a:xfrm>
            <a:off x="625642" y="2474075"/>
            <a:ext cx="1593000" cy="72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845209"/>
            <a:ext cx="1593000" cy="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s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822"/>
            <a:ext cx="9146858" cy="9168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696" y="1642114"/>
            <a:ext cx="7956234" cy="4595813"/>
          </a:xfrm>
        </p:spPr>
        <p:txBody>
          <a:bodyPr>
            <a:normAutofit/>
          </a:bodyPr>
          <a:lstStyle>
            <a:lvl1pPr>
              <a:buClr>
                <a:srgbClr val="5B7437"/>
              </a:buClr>
              <a:defRPr sz="24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>
              <a:buClr>
                <a:srgbClr val="5B7437"/>
              </a:buClr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2pPr>
            <a:lvl3pPr>
              <a:buClr>
                <a:srgbClr val="5B7437"/>
              </a:buClr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3pPr>
            <a:lvl4pPr>
              <a:buClr>
                <a:srgbClr val="5B7437"/>
              </a:buClr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5B7437"/>
              </a:buClr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19406" y="6063404"/>
            <a:ext cx="777240" cy="510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32752"/>
            <a:ext cx="7955280" cy="1003571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B7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Rectangle 79"/>
          <p:cNvSpPr/>
          <p:nvPr userDrawn="1"/>
        </p:nvSpPr>
        <p:spPr>
          <a:xfrm>
            <a:off x="628650" y="837019"/>
            <a:ext cx="1593000" cy="36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28174" y="1158242"/>
            <a:ext cx="7955757" cy="39243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583930" y="6318882"/>
            <a:ext cx="35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F177FB-6F4C-4F80-BBAE-683B6C737310}" type="slidenum">
              <a:rPr lang="pt-BR" sz="1200" smtClean="0">
                <a:solidFill>
                  <a:prstClr val="white"/>
                </a:solidFill>
              </a:rPr>
              <a:pPr algn="ctr"/>
              <a:t>‹nº›</a:t>
            </a:fld>
            <a:endParaRPr lang="pt-BR" sz="1200" dirty="0">
              <a:solidFill>
                <a:prstClr val="whit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839" y="6318810"/>
            <a:ext cx="891000" cy="2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9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1991499"/>
            <a:ext cx="5834063" cy="1890711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7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9" name="Rectangle 79"/>
          <p:cNvSpPr/>
          <p:nvPr userDrawn="1"/>
        </p:nvSpPr>
        <p:spPr>
          <a:xfrm>
            <a:off x="628650" y="2124846"/>
            <a:ext cx="1593000" cy="72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779766" y="-19050"/>
            <a:ext cx="2537937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8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43650" y="2000251"/>
            <a:ext cx="2171700" cy="340995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>
            <a:lvl1pPr algn="r">
              <a:defRPr sz="32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891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628651" y="1695451"/>
            <a:ext cx="2516641" cy="3220576"/>
          </a:xfrm>
          <a:solidFill>
            <a:schemeClr val="bg1">
              <a:alpha val="77000"/>
            </a:schemeClr>
          </a:solidFill>
        </p:spPr>
        <p:txBody>
          <a:bodyPr>
            <a:noAutofit/>
          </a:bodyPr>
          <a:lstStyle>
            <a:lvl1pPr>
              <a:defRPr sz="32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71130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/>
          <p:nvPr userDrawn="1"/>
        </p:nvSpPr>
        <p:spPr>
          <a:xfrm>
            <a:off x="4584547" y="3416236"/>
            <a:ext cx="4558265" cy="3431721"/>
          </a:xfrm>
          <a:prstGeom prst="rect">
            <a:avLst/>
          </a:prstGeom>
          <a:solidFill>
            <a:srgbClr val="C0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7" name="Rectangle 46"/>
          <p:cNvSpPr/>
          <p:nvPr userDrawn="1"/>
        </p:nvSpPr>
        <p:spPr>
          <a:xfrm>
            <a:off x="4584547" y="-8296"/>
            <a:ext cx="4558265" cy="3431721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6" name="Rectangle 13"/>
          <p:cNvSpPr/>
          <p:nvPr userDrawn="1"/>
        </p:nvSpPr>
        <p:spPr>
          <a:xfrm>
            <a:off x="-7376" y="-15301"/>
            <a:ext cx="4591922" cy="3437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-7376" y="3423428"/>
            <a:ext cx="4591922" cy="3437297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cxnSp>
        <p:nvCxnSpPr>
          <p:cNvPr id="10" name="Straight Connector 47"/>
          <p:cNvCxnSpPr/>
          <p:nvPr userDrawn="1"/>
        </p:nvCxnSpPr>
        <p:spPr>
          <a:xfrm>
            <a:off x="6626696" y="4120317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8"/>
          <p:cNvSpPr>
            <a:spLocks/>
          </p:cNvSpPr>
          <p:nvPr userDrawn="1"/>
        </p:nvSpPr>
        <p:spPr bwMode="auto">
          <a:xfrm>
            <a:off x="5919977" y="3591092"/>
            <a:ext cx="1726435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AMEAÇAS</a:t>
            </a:r>
          </a:p>
        </p:txBody>
      </p:sp>
      <p:cxnSp>
        <p:nvCxnSpPr>
          <p:cNvPr id="13" name="Straight Connector 21"/>
          <p:cNvCxnSpPr/>
          <p:nvPr userDrawn="1"/>
        </p:nvCxnSpPr>
        <p:spPr>
          <a:xfrm>
            <a:off x="6737513" y="66946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2"/>
          <p:cNvSpPr>
            <a:spLocks/>
          </p:cNvSpPr>
          <p:nvPr userDrawn="1"/>
        </p:nvSpPr>
        <p:spPr bwMode="auto">
          <a:xfrm>
            <a:off x="5762098" y="159360"/>
            <a:ext cx="2168863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FRAQUEZAS</a:t>
            </a:r>
          </a:p>
        </p:txBody>
      </p:sp>
      <p:cxnSp>
        <p:nvCxnSpPr>
          <p:cNvPr id="16" name="Straight Connector 24"/>
          <p:cNvCxnSpPr/>
          <p:nvPr userDrawn="1"/>
        </p:nvCxnSpPr>
        <p:spPr>
          <a:xfrm>
            <a:off x="2064047" y="412691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/>
          </p:cNvSpPr>
          <p:nvPr userDrawn="1"/>
        </p:nvSpPr>
        <p:spPr bwMode="auto">
          <a:xfrm>
            <a:off x="620747" y="3597694"/>
            <a:ext cx="3199594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OPORTUNIDADES</a:t>
            </a:r>
          </a:p>
        </p:txBody>
      </p:sp>
      <p:cxnSp>
        <p:nvCxnSpPr>
          <p:cNvPr id="19" name="Straight Connector 27"/>
          <p:cNvCxnSpPr/>
          <p:nvPr userDrawn="1"/>
        </p:nvCxnSpPr>
        <p:spPr>
          <a:xfrm>
            <a:off x="2164271" y="66946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8"/>
          <p:cNvSpPr>
            <a:spLocks/>
          </p:cNvSpPr>
          <p:nvPr userDrawn="1"/>
        </p:nvSpPr>
        <p:spPr bwMode="auto">
          <a:xfrm>
            <a:off x="1547126" y="159360"/>
            <a:ext cx="1452321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FORÇAS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02802" y="843736"/>
            <a:ext cx="3940969" cy="235376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879428" y="843736"/>
            <a:ext cx="3940969" cy="23533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9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313139" y="4281033"/>
            <a:ext cx="3940969" cy="23477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889765" y="4275457"/>
            <a:ext cx="3940969" cy="23533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992" y="6202057"/>
            <a:ext cx="1337109" cy="4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6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55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8C4-099C-47B9-9535-3D96319CAF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0EB-08D2-4638-BD7D-EF53219B41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slide mestre la01-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65620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81415"/>
            <a:ext cx="2133600" cy="365125"/>
          </a:xfrm>
        </p:spPr>
        <p:txBody>
          <a:bodyPr/>
          <a:lstStyle/>
          <a:p>
            <a:fld id="{B311D4E4-71CA-4438-B1A9-7BA3445F86FD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81415"/>
            <a:ext cx="2895600" cy="365125"/>
          </a:xfrm>
        </p:spPr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81415"/>
            <a:ext cx="2133600" cy="365125"/>
          </a:xfrm>
        </p:spPr>
        <p:txBody>
          <a:bodyPr/>
          <a:lstStyle/>
          <a:p>
            <a:fld id="{8EA0BB2B-8F84-41E0-8971-6676C0BADA27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5" name="Título 11"/>
          <p:cNvSpPr>
            <a:spLocks noGrp="1"/>
          </p:cNvSpPr>
          <p:nvPr>
            <p:ph type="title" hasCustomPrompt="1"/>
          </p:nvPr>
        </p:nvSpPr>
        <p:spPr>
          <a:xfrm>
            <a:off x="4355976" y="1628800"/>
            <a:ext cx="4330824" cy="3384376"/>
          </a:xfrm>
        </p:spPr>
        <p:txBody>
          <a:bodyPr/>
          <a:lstStyle>
            <a:lvl1pPr algn="l">
              <a:defRPr sz="3192" cap="none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4395565" y="5157192"/>
            <a:ext cx="4568924" cy="1008112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2394" cap="none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/>
              <a:t>Mês/ANO</a:t>
            </a:r>
          </a:p>
        </p:txBody>
      </p:sp>
    </p:spTree>
    <p:extLst>
      <p:ext uri="{BB962C8B-B14F-4D97-AF65-F5344CB8AC3E}">
        <p14:creationId xmlns:p14="http://schemas.microsoft.com/office/powerpoint/2010/main" val="251540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Z:\Brain\slide mestre ppt\at\slide mestre la01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875"/>
            <a:ext cx="9144001" cy="6873875"/>
          </a:xfrm>
          <a:prstGeom prst="rect">
            <a:avLst/>
          </a:prstGeom>
          <a:noFill/>
        </p:spPr>
      </p:pic>
      <p:sp>
        <p:nvSpPr>
          <p:cNvPr id="9" name="Título 11"/>
          <p:cNvSpPr>
            <a:spLocks noGrp="1"/>
          </p:cNvSpPr>
          <p:nvPr>
            <p:ph type="title" hasCustomPrompt="1"/>
          </p:nvPr>
        </p:nvSpPr>
        <p:spPr>
          <a:xfrm>
            <a:off x="457200" y="1124759"/>
            <a:ext cx="4474840" cy="4392488"/>
          </a:xfrm>
        </p:spPr>
        <p:txBody>
          <a:bodyPr/>
          <a:lstStyle>
            <a:lvl1pPr algn="r">
              <a:defRPr sz="3192" cap="none"/>
            </a:lvl1pPr>
          </a:lstStyle>
          <a:p>
            <a:r>
              <a:rPr lang="pt-BR" dirty="0"/>
              <a:t>título para slide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146798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 descr="Z:\Brain\slide mestre ppt\at\slide mestre la01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" y="0"/>
            <a:ext cx="9144001" cy="6873876"/>
          </a:xfrm>
          <a:prstGeom prst="rect">
            <a:avLst/>
          </a:prstGeom>
          <a:noFill/>
        </p:spPr>
      </p:pic>
      <p:sp>
        <p:nvSpPr>
          <p:cNvPr id="6" name="Título 11"/>
          <p:cNvSpPr>
            <a:spLocks noGrp="1"/>
          </p:cNvSpPr>
          <p:nvPr>
            <p:ph type="title" hasCustomPrompt="1"/>
          </p:nvPr>
        </p:nvSpPr>
        <p:spPr>
          <a:xfrm>
            <a:off x="457200" y="1124759"/>
            <a:ext cx="4474840" cy="4392488"/>
          </a:xfrm>
        </p:spPr>
        <p:txBody>
          <a:bodyPr/>
          <a:lstStyle>
            <a:lvl1pPr algn="r">
              <a:defRPr sz="3192" cap="none"/>
            </a:lvl1pPr>
          </a:lstStyle>
          <a:p>
            <a:r>
              <a:rPr lang="pt-BR" dirty="0"/>
              <a:t>título para slide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128641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181" y="2845612"/>
            <a:ext cx="3971252" cy="13553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84" y="-15240"/>
            <a:ext cx="2671763" cy="5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6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capa de Ses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5642" y="3067050"/>
            <a:ext cx="5946608" cy="867566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5642" y="4005028"/>
            <a:ext cx="5314950" cy="573119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7" name="Rectangle 79"/>
          <p:cNvSpPr/>
          <p:nvPr userDrawn="1"/>
        </p:nvSpPr>
        <p:spPr>
          <a:xfrm>
            <a:off x="625642" y="2474075"/>
            <a:ext cx="1593000" cy="72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845209"/>
            <a:ext cx="1593000" cy="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8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s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2"/>
            <a:ext cx="9146858" cy="9168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696" y="1642112"/>
            <a:ext cx="7956234" cy="4595813"/>
          </a:xfrm>
        </p:spPr>
        <p:txBody>
          <a:bodyPr>
            <a:normAutofit/>
          </a:bodyPr>
          <a:lstStyle>
            <a:lvl1pPr>
              <a:buClr>
                <a:srgbClr val="5B7437"/>
              </a:buClr>
              <a:defRPr sz="24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>
              <a:buClr>
                <a:srgbClr val="5B7437"/>
              </a:buClr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2pPr>
            <a:lvl3pPr>
              <a:buClr>
                <a:srgbClr val="5B7437"/>
              </a:buClr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3pPr>
            <a:lvl4pPr>
              <a:buClr>
                <a:srgbClr val="5B7437"/>
              </a:buClr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5B7437"/>
              </a:buClr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19406" y="6063403"/>
            <a:ext cx="777240" cy="510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32750"/>
            <a:ext cx="7955280" cy="1003571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B7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Rectangle 79"/>
          <p:cNvSpPr/>
          <p:nvPr userDrawn="1"/>
        </p:nvSpPr>
        <p:spPr>
          <a:xfrm>
            <a:off x="628650" y="837019"/>
            <a:ext cx="1593000" cy="36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28173" y="1158240"/>
            <a:ext cx="7955757" cy="39243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583930" y="6318880"/>
            <a:ext cx="35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F177FB-6F4C-4F80-BBAE-683B6C737310}" type="slidenum">
              <a:rPr lang="pt-BR" sz="1200" smtClean="0">
                <a:solidFill>
                  <a:prstClr val="white"/>
                </a:solidFill>
              </a:rPr>
              <a:pPr algn="ctr"/>
              <a:t>‹nº›</a:t>
            </a:fld>
            <a:endParaRPr lang="pt-BR" sz="1200" dirty="0">
              <a:solidFill>
                <a:prstClr val="whit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839" y="6318810"/>
            <a:ext cx="891000" cy="2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54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7" y="1991497"/>
            <a:ext cx="5834063" cy="1890711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9" name="Rectangle 79"/>
          <p:cNvSpPr/>
          <p:nvPr userDrawn="1"/>
        </p:nvSpPr>
        <p:spPr>
          <a:xfrm>
            <a:off x="628650" y="2124846"/>
            <a:ext cx="1593000" cy="72000"/>
          </a:xfrm>
          <a:prstGeom prst="rect">
            <a:avLst/>
          </a:prstGeom>
          <a:solidFill>
            <a:srgbClr val="FFD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779766" y="-19050"/>
            <a:ext cx="2537937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2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7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43650" y="2000251"/>
            <a:ext cx="2171700" cy="340995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>
            <a:lvl1pPr algn="r">
              <a:defRPr sz="32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5358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628650" y="1695451"/>
            <a:ext cx="2516641" cy="3220576"/>
          </a:xfrm>
          <a:solidFill>
            <a:schemeClr val="bg1">
              <a:alpha val="77000"/>
            </a:schemeClr>
          </a:solidFill>
        </p:spPr>
        <p:txBody>
          <a:bodyPr>
            <a:noAutofit/>
          </a:bodyPr>
          <a:lstStyle>
            <a:lvl1pPr>
              <a:defRPr sz="3200" b="1">
                <a:solidFill>
                  <a:srgbClr val="5B7437"/>
                </a:solidFill>
              </a:defRPr>
            </a:lvl1pPr>
          </a:lstStyle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35804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/>
          <p:nvPr userDrawn="1"/>
        </p:nvSpPr>
        <p:spPr>
          <a:xfrm>
            <a:off x="4584546" y="3416234"/>
            <a:ext cx="4558265" cy="3431721"/>
          </a:xfrm>
          <a:prstGeom prst="rect">
            <a:avLst/>
          </a:prstGeom>
          <a:solidFill>
            <a:srgbClr val="C0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7" name="Rectangle 46"/>
          <p:cNvSpPr/>
          <p:nvPr userDrawn="1"/>
        </p:nvSpPr>
        <p:spPr>
          <a:xfrm>
            <a:off x="4584546" y="-8296"/>
            <a:ext cx="4558265" cy="3431721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6" name="Rectangle 13"/>
          <p:cNvSpPr/>
          <p:nvPr userDrawn="1"/>
        </p:nvSpPr>
        <p:spPr>
          <a:xfrm>
            <a:off x="-7376" y="-15301"/>
            <a:ext cx="4591922" cy="3437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-7376" y="3423426"/>
            <a:ext cx="4591922" cy="3437297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Lato Light" charset="0"/>
            </a:endParaRPr>
          </a:p>
        </p:txBody>
      </p:sp>
      <p:cxnSp>
        <p:nvCxnSpPr>
          <p:cNvPr id="10" name="Straight Connector 47"/>
          <p:cNvCxnSpPr/>
          <p:nvPr userDrawn="1"/>
        </p:nvCxnSpPr>
        <p:spPr>
          <a:xfrm>
            <a:off x="6626696" y="4120317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8"/>
          <p:cNvSpPr>
            <a:spLocks/>
          </p:cNvSpPr>
          <p:nvPr userDrawn="1"/>
        </p:nvSpPr>
        <p:spPr bwMode="auto">
          <a:xfrm>
            <a:off x="5919976" y="3591090"/>
            <a:ext cx="1726435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AMEAÇAS</a:t>
            </a:r>
          </a:p>
        </p:txBody>
      </p:sp>
      <p:cxnSp>
        <p:nvCxnSpPr>
          <p:cNvPr id="13" name="Straight Connector 21"/>
          <p:cNvCxnSpPr/>
          <p:nvPr userDrawn="1"/>
        </p:nvCxnSpPr>
        <p:spPr>
          <a:xfrm>
            <a:off x="6737512" y="66946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2"/>
          <p:cNvSpPr>
            <a:spLocks/>
          </p:cNvSpPr>
          <p:nvPr userDrawn="1"/>
        </p:nvSpPr>
        <p:spPr bwMode="auto">
          <a:xfrm>
            <a:off x="5762097" y="159358"/>
            <a:ext cx="2168863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FRAQUEZAS</a:t>
            </a:r>
          </a:p>
        </p:txBody>
      </p:sp>
      <p:cxnSp>
        <p:nvCxnSpPr>
          <p:cNvPr id="16" name="Straight Connector 24"/>
          <p:cNvCxnSpPr/>
          <p:nvPr userDrawn="1"/>
        </p:nvCxnSpPr>
        <p:spPr>
          <a:xfrm>
            <a:off x="2064047" y="412691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/>
          </p:cNvSpPr>
          <p:nvPr userDrawn="1"/>
        </p:nvSpPr>
        <p:spPr bwMode="auto">
          <a:xfrm>
            <a:off x="620747" y="3597692"/>
            <a:ext cx="3199594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OPORTUNIDADES</a:t>
            </a:r>
          </a:p>
        </p:txBody>
      </p:sp>
      <p:cxnSp>
        <p:nvCxnSpPr>
          <p:cNvPr id="19" name="Straight Connector 27"/>
          <p:cNvCxnSpPr/>
          <p:nvPr userDrawn="1"/>
        </p:nvCxnSpPr>
        <p:spPr>
          <a:xfrm>
            <a:off x="2164270" y="669469"/>
            <a:ext cx="2216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8"/>
          <p:cNvSpPr>
            <a:spLocks/>
          </p:cNvSpPr>
          <p:nvPr userDrawn="1"/>
        </p:nvSpPr>
        <p:spPr bwMode="auto">
          <a:xfrm>
            <a:off x="1547126" y="159358"/>
            <a:ext cx="1452321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en-US" sz="2200" b="1" spc="400" dirty="0">
                <a:solidFill>
                  <a:prstClr val="white"/>
                </a:solidFill>
                <a:ea typeface="Lato Black" charset="0"/>
                <a:cs typeface="Lato Black" charset="0"/>
                <a:sym typeface="Bebas Neue" charset="0"/>
              </a:rPr>
              <a:t>FORÇAS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02801" y="843736"/>
            <a:ext cx="3940969" cy="235376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879427" y="843736"/>
            <a:ext cx="3940969" cy="23533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9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313138" y="4281033"/>
            <a:ext cx="3940969" cy="23477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889764" y="4275457"/>
            <a:ext cx="3940969" cy="23533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992" y="6202057"/>
            <a:ext cx="1337109" cy="4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6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4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88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8C4-099C-47B9-9535-3D96319CAF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0EB-08D2-4638-BD7D-EF53219B41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slide mestre la01-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65620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81413"/>
            <a:ext cx="2133600" cy="365125"/>
          </a:xfrm>
        </p:spPr>
        <p:txBody>
          <a:bodyPr/>
          <a:lstStyle/>
          <a:p>
            <a:fld id="{B311D4E4-71CA-4438-B1A9-7BA3445F86FD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81413"/>
            <a:ext cx="2895600" cy="365125"/>
          </a:xfrm>
        </p:spPr>
        <p:txBody>
          <a:bodyPr/>
          <a:lstStyle/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81413"/>
            <a:ext cx="2133600" cy="365125"/>
          </a:xfrm>
        </p:spPr>
        <p:txBody>
          <a:bodyPr/>
          <a:lstStyle/>
          <a:p>
            <a:fld id="{8EA0BB2B-8F84-41E0-8971-6676C0BADA27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15" name="Título 11"/>
          <p:cNvSpPr>
            <a:spLocks noGrp="1"/>
          </p:cNvSpPr>
          <p:nvPr>
            <p:ph type="title" hasCustomPrompt="1"/>
          </p:nvPr>
        </p:nvSpPr>
        <p:spPr>
          <a:xfrm>
            <a:off x="4355976" y="1628800"/>
            <a:ext cx="4330824" cy="3384376"/>
          </a:xfrm>
        </p:spPr>
        <p:txBody>
          <a:bodyPr/>
          <a:lstStyle>
            <a:lvl1pPr algn="l">
              <a:defRPr sz="3192" cap="none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4395565" y="5157192"/>
            <a:ext cx="4568924" cy="1008112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2394" cap="none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/>
              <a:t>Mês/ANO</a:t>
            </a:r>
          </a:p>
        </p:txBody>
      </p:sp>
    </p:spTree>
    <p:extLst>
      <p:ext uri="{BB962C8B-B14F-4D97-AF65-F5344CB8AC3E}">
        <p14:creationId xmlns:p14="http://schemas.microsoft.com/office/powerpoint/2010/main" val="393186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Z:\Brain\slide mestre ppt\at\slide mestre la01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875"/>
            <a:ext cx="9144001" cy="6873875"/>
          </a:xfrm>
          <a:prstGeom prst="rect">
            <a:avLst/>
          </a:prstGeom>
          <a:noFill/>
        </p:spPr>
      </p:pic>
      <p:sp>
        <p:nvSpPr>
          <p:cNvPr id="9" name="Título 11"/>
          <p:cNvSpPr>
            <a:spLocks noGrp="1"/>
          </p:cNvSpPr>
          <p:nvPr>
            <p:ph type="title" hasCustomPrompt="1"/>
          </p:nvPr>
        </p:nvSpPr>
        <p:spPr>
          <a:xfrm>
            <a:off x="457200" y="1124759"/>
            <a:ext cx="4474840" cy="4392488"/>
          </a:xfrm>
        </p:spPr>
        <p:txBody>
          <a:bodyPr/>
          <a:lstStyle>
            <a:lvl1pPr algn="r">
              <a:defRPr sz="3192" cap="none"/>
            </a:lvl1pPr>
          </a:lstStyle>
          <a:p>
            <a:r>
              <a:rPr lang="pt-BR" dirty="0"/>
              <a:t>título para slide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3020677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 descr="Z:\Brain\slide mestre ppt\at\slide mestre la01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" y="0"/>
            <a:ext cx="9144001" cy="6873876"/>
          </a:xfrm>
          <a:prstGeom prst="rect">
            <a:avLst/>
          </a:prstGeom>
          <a:noFill/>
        </p:spPr>
      </p:pic>
      <p:sp>
        <p:nvSpPr>
          <p:cNvPr id="6" name="Título 11"/>
          <p:cNvSpPr>
            <a:spLocks noGrp="1"/>
          </p:cNvSpPr>
          <p:nvPr>
            <p:ph type="title" hasCustomPrompt="1"/>
          </p:nvPr>
        </p:nvSpPr>
        <p:spPr>
          <a:xfrm>
            <a:off x="457200" y="1124759"/>
            <a:ext cx="4474840" cy="4392488"/>
          </a:xfrm>
        </p:spPr>
        <p:txBody>
          <a:bodyPr/>
          <a:lstStyle>
            <a:lvl1pPr algn="r">
              <a:defRPr sz="3192" cap="none"/>
            </a:lvl1pPr>
          </a:lstStyle>
          <a:p>
            <a:r>
              <a:rPr lang="pt-BR" dirty="0"/>
              <a:t>título para slide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2827486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181" y="2845612"/>
            <a:ext cx="3971252" cy="13553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83" y="-15240"/>
            <a:ext cx="2671763" cy="5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07CF37-BF8D-4AB0-A78F-04EE2400877E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5CB532-1603-4AA8-AD14-8ADD93B22F56}" type="datetimeFigureOut">
              <a:rPr lang="pt-BR" smtClean="0"/>
              <a:t>25/07/2019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3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1FB2-98F1-4E16-9398-AD2B20C45E73}" type="datetimeFigureOut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25/07/2019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86E0-F734-4A6B-A1B5-E12B4470B7F5}" type="slidenum">
              <a:rPr lang="pt-BR" smtClean="0">
                <a:solidFill>
                  <a:srgbClr val="2B2929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2B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31" y="0"/>
            <a:ext cx="4837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7" y="1772816"/>
            <a:ext cx="365411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 smtClean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Tipos de Benefício:</a:t>
            </a:r>
            <a:endParaRPr lang="pt-BR" altLang="pt-BR" sz="2800" b="1" dirty="0">
              <a:solidFill>
                <a:schemeClr val="tx1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92164" y="2868680"/>
            <a:ext cx="7452245" cy="2105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 anchor="ctr">
            <a:spAutoFit/>
          </a:bodyPr>
          <a:lstStyle/>
          <a:p>
            <a:pPr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ea typeface="+mn-ea"/>
              </a:rPr>
              <a:t> CONSTRUÇÃO de MORADIA POPULAR </a:t>
            </a:r>
          </a:p>
          <a:p>
            <a:pPr marL="182563"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ea typeface="+mn-ea"/>
              </a:rPr>
              <a:t>área máxima de </a:t>
            </a:r>
            <a:r>
              <a:rPr lang="pt-BR" sz="2800" b="1" dirty="0" smtClean="0">
                <a:solidFill>
                  <a:schemeClr val="tx1"/>
                </a:solidFill>
                <a:ea typeface="+mn-ea"/>
              </a:rPr>
              <a:t>70,00</a:t>
            </a:r>
            <a:r>
              <a:rPr lang="pt-BR" sz="28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pt-BR" sz="2800" b="1" dirty="0">
                <a:solidFill>
                  <a:schemeClr val="tx1"/>
                </a:solidFill>
                <a:ea typeface="+mn-ea"/>
              </a:rPr>
              <a:t>m²</a:t>
            </a:r>
            <a:r>
              <a:rPr lang="pt-BR" sz="2800" dirty="0">
                <a:solidFill>
                  <a:schemeClr val="tx1"/>
                </a:solidFill>
                <a:ea typeface="+mn-ea"/>
              </a:rPr>
              <a:t>;</a:t>
            </a:r>
          </a:p>
          <a:p>
            <a:pPr defTabSz="49530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pt-BR" sz="2800" dirty="0">
              <a:solidFill>
                <a:schemeClr val="tx1"/>
              </a:solidFill>
              <a:ea typeface="+mn-ea"/>
            </a:endParaRPr>
          </a:p>
          <a:p>
            <a:pPr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ea typeface="+mn-ea"/>
              </a:rPr>
              <a:t> REFORMA ou AMPLIAÇÃO - também com</a:t>
            </a:r>
          </a:p>
          <a:p>
            <a:pPr marL="182563"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ea typeface="+mn-ea"/>
              </a:rPr>
              <a:t>área total de até </a:t>
            </a:r>
            <a:r>
              <a:rPr lang="pt-BR" sz="2800" b="1" dirty="0" smtClean="0">
                <a:solidFill>
                  <a:schemeClr val="tx1"/>
                </a:solidFill>
                <a:ea typeface="+mn-ea"/>
              </a:rPr>
              <a:t>70,00</a:t>
            </a:r>
            <a:r>
              <a:rPr lang="pt-BR" sz="28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pt-BR" sz="2800" b="1" dirty="0">
                <a:solidFill>
                  <a:schemeClr val="tx1"/>
                </a:solidFill>
                <a:ea typeface="+mn-ea"/>
              </a:rPr>
              <a:t>m²</a:t>
            </a:r>
            <a:r>
              <a:rPr lang="pt-BR" sz="2800" dirty="0">
                <a:solidFill>
                  <a:schemeClr val="tx1"/>
                </a:solidFill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1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577" y="1772816"/>
            <a:ext cx="38164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 smtClean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O que é o Programa:</a:t>
            </a:r>
            <a:endParaRPr lang="pt-BR" altLang="pt-BR" sz="2800" b="1" dirty="0">
              <a:solidFill>
                <a:schemeClr val="tx1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1601" y="3287995"/>
            <a:ext cx="2519363" cy="16473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3600" b="1" dirty="0">
                <a:solidFill>
                  <a:schemeClr val="tx1"/>
                </a:solidFill>
                <a:latin typeface="Arial" charset="0"/>
              </a:rPr>
              <a:t> Parceria através de Convênio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03925" y="2780930"/>
            <a:ext cx="1847850" cy="502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>
                <a:solidFill>
                  <a:schemeClr val="tx1"/>
                </a:solidFill>
                <a:latin typeface="Arial" charset="0"/>
              </a:rPr>
              <a:t>CREA-PR</a:t>
            </a:r>
            <a:endParaRPr lang="pt-BR" altLang="pt-BR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567413" y="4799878"/>
            <a:ext cx="2171700" cy="9032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Arial" charset="0"/>
              </a:rPr>
              <a:t>Entidade de Classe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67414" y="3696565"/>
            <a:ext cx="2016125" cy="9032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>
                <a:solidFill>
                  <a:schemeClr val="tx1"/>
                </a:solidFill>
                <a:latin typeface="Arial" charset="0"/>
              </a:rPr>
              <a:t>Prefeitura Municipal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551288" y="3110774"/>
            <a:ext cx="184785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3551288" y="4118836"/>
            <a:ext cx="184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551288" y="4129951"/>
            <a:ext cx="18478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3" y="2213570"/>
            <a:ext cx="7704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O Ministério </a:t>
            </a:r>
            <a:r>
              <a:rPr lang="pt-BR" sz="2400" dirty="0"/>
              <a:t>das Cidades </a:t>
            </a:r>
            <a:r>
              <a:rPr lang="pt-BR" sz="2400" dirty="0" smtClean="0"/>
              <a:t>procurou </a:t>
            </a:r>
            <a:r>
              <a:rPr lang="pt-BR" sz="2400" dirty="0"/>
              <a:t>para </a:t>
            </a:r>
            <a:r>
              <a:rPr lang="pt-BR" sz="2400" dirty="0" smtClean="0"/>
              <a:t>uma reunião </a:t>
            </a:r>
            <a:r>
              <a:rPr lang="pt-BR" sz="2400" dirty="0"/>
              <a:t>conjunta entre CONFEA/CAUBR/MINISTÉRIO DAS CIDADES</a:t>
            </a:r>
            <a:r>
              <a:rPr lang="pt-BR" sz="2400" dirty="0" smtClean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dirty="0" smtClean="0"/>
              <a:t>	A proposta </a:t>
            </a:r>
            <a:r>
              <a:rPr lang="pt-BR" sz="2400" dirty="0"/>
              <a:t>era </a:t>
            </a:r>
            <a:r>
              <a:rPr lang="pt-BR" sz="2400" dirty="0" smtClean="0"/>
              <a:t>a criação de uma </a:t>
            </a:r>
            <a:r>
              <a:rPr lang="pt-BR" sz="2400" dirty="0"/>
              <a:t>ART/RRT social, pois </a:t>
            </a:r>
            <a:r>
              <a:rPr lang="pt-BR" sz="2400" dirty="0" smtClean="0"/>
              <a:t>o </a:t>
            </a:r>
            <a:r>
              <a:rPr lang="pt-BR" sz="2400" dirty="0" err="1" smtClean="0"/>
              <a:t>MCidades</a:t>
            </a:r>
            <a:r>
              <a:rPr lang="pt-BR" sz="2400" dirty="0" smtClean="0"/>
              <a:t> possuía programas </a:t>
            </a:r>
            <a:r>
              <a:rPr lang="pt-BR" sz="2400" dirty="0"/>
              <a:t>para moradias de baixa renda, um deles </a:t>
            </a:r>
            <a:r>
              <a:rPr lang="pt-BR" sz="2400" dirty="0" smtClean="0"/>
              <a:t>chamado </a:t>
            </a:r>
            <a:r>
              <a:rPr lang="pt-BR" sz="2400" dirty="0"/>
              <a:t>de “CARTÃO REFORMA” que </a:t>
            </a:r>
            <a:r>
              <a:rPr lang="pt-BR" sz="2400" dirty="0" smtClean="0"/>
              <a:t>contemplava </a:t>
            </a:r>
            <a:r>
              <a:rPr lang="pt-BR" sz="2400" dirty="0"/>
              <a:t>a verba de 15% do valor total do programa para </a:t>
            </a:r>
            <a:r>
              <a:rPr lang="pt-BR" sz="2400" dirty="0" smtClean="0"/>
              <a:t>Assistência Técnica Social </a:t>
            </a:r>
            <a:r>
              <a:rPr lang="pt-BR" sz="2400" dirty="0"/>
              <a:t>e o valor das ART/RRT tiraria uma fatia substancial desse valor.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7" y="1487953"/>
            <a:ext cx="100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60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5537" y="1916832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	No </a:t>
            </a:r>
            <a:r>
              <a:rPr lang="pt-BR" dirty="0"/>
              <a:t>dia 15 de agosto de 2018, no anfiteatro do CREA-DF com a participação do CONFEA, CAU-BR e </a:t>
            </a:r>
            <a:r>
              <a:rPr lang="pt-BR" dirty="0" smtClean="0"/>
              <a:t>Caixa Econômica </a:t>
            </a:r>
            <a:r>
              <a:rPr lang="pt-BR" dirty="0"/>
              <a:t>Federal, </a:t>
            </a:r>
            <a:r>
              <a:rPr lang="pt-BR" dirty="0" smtClean="0"/>
              <a:t>e </a:t>
            </a:r>
            <a:r>
              <a:rPr lang="pt-BR" dirty="0"/>
              <a:t>como convidado o Ministério das </a:t>
            </a:r>
            <a:r>
              <a:rPr lang="pt-BR" dirty="0" smtClean="0"/>
              <a:t>Cidades aconteceu o Seminário de Assistência Técnica em Habitação </a:t>
            </a:r>
            <a:r>
              <a:rPr lang="pt-BR" dirty="0"/>
              <a:t>de Interesse social </a:t>
            </a:r>
            <a:r>
              <a:rPr lang="pt-BR" dirty="0" smtClean="0"/>
              <a:t>.</a:t>
            </a:r>
          </a:p>
          <a:p>
            <a:pPr algn="just"/>
            <a:endParaRPr lang="pt-BR" sz="1000" dirty="0"/>
          </a:p>
          <a:p>
            <a:pPr algn="just"/>
            <a:r>
              <a:rPr lang="pt-BR" dirty="0" smtClean="0"/>
              <a:t>	Promover </a:t>
            </a:r>
            <a:r>
              <a:rPr lang="pt-BR" dirty="0"/>
              <a:t>um amplo debate </a:t>
            </a:r>
            <a:r>
              <a:rPr lang="pt-BR" dirty="0" smtClean="0"/>
              <a:t>sobre </a:t>
            </a:r>
            <a:r>
              <a:rPr lang="pt-BR" dirty="0"/>
              <a:t>a Habitação de Interesse Social, estabelecendo assim elo entre o CONFEA e CAU-BR.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	Resultado </a:t>
            </a:r>
            <a:r>
              <a:rPr lang="pt-BR" dirty="0"/>
              <a:t>Esperado em Melhorias dos Trabalhos prestados pelo Sistema CONFEA/CREA E MÚTUA:</a:t>
            </a:r>
          </a:p>
          <a:p>
            <a:pPr algn="just"/>
            <a:r>
              <a:rPr lang="pt-BR" dirty="0" smtClean="0"/>
              <a:t>	Esclarecimento </a:t>
            </a:r>
            <a:r>
              <a:rPr lang="pt-BR" dirty="0"/>
              <a:t>aos órgãos governamentais de que a </a:t>
            </a:r>
            <a:r>
              <a:rPr lang="pt-BR" dirty="0" smtClean="0"/>
              <a:t>Engenharia e Arquitetura </a:t>
            </a:r>
            <a:r>
              <a:rPr lang="pt-BR" dirty="0"/>
              <a:t>sempre </a:t>
            </a:r>
            <a:r>
              <a:rPr lang="pt-BR" dirty="0" smtClean="0"/>
              <a:t>estarão presentes </a:t>
            </a:r>
            <a:r>
              <a:rPr lang="pt-BR" dirty="0"/>
              <a:t>em todas as etapas do desenvolvimento Nacional, e aproveitando os </a:t>
            </a:r>
            <a:r>
              <a:rPr lang="pt-BR" b="1" dirty="0" smtClean="0"/>
              <a:t>10 (dez) </a:t>
            </a:r>
            <a:r>
              <a:rPr lang="pt-BR" b="1" dirty="0"/>
              <a:t>anos </a:t>
            </a:r>
            <a:r>
              <a:rPr lang="pt-BR" dirty="0"/>
              <a:t>da </a:t>
            </a:r>
            <a:r>
              <a:rPr lang="pt-BR" b="1" dirty="0"/>
              <a:t>Lei 11.888/2008 </a:t>
            </a:r>
            <a:r>
              <a:rPr lang="pt-BR" dirty="0" smtClean="0"/>
              <a:t>para que seja </a:t>
            </a:r>
            <a:r>
              <a:rPr lang="pt-BR" dirty="0"/>
              <a:t>implementada em sua eficácia, dando </a:t>
            </a:r>
            <a:r>
              <a:rPr lang="pt-BR" dirty="0" smtClean="0"/>
              <a:t>à </a:t>
            </a:r>
            <a:r>
              <a:rPr lang="pt-BR" dirty="0"/>
              <a:t>Habitação de Interesse </a:t>
            </a:r>
            <a:r>
              <a:rPr lang="pt-BR" dirty="0" smtClean="0"/>
              <a:t>Social </a:t>
            </a:r>
            <a:r>
              <a:rPr lang="pt-BR" dirty="0"/>
              <a:t>o valor e a atenção que merece, pois são tais Moradias que mais necessitam da presença de um profissional devidamente habilitado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95537" y="1487953"/>
            <a:ext cx="100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835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6" y="620690"/>
            <a:ext cx="5854806" cy="44543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5158124"/>
            <a:ext cx="4680520" cy="12573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7" y="1487953"/>
            <a:ext cx="100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2019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9">
            <a:extLst>
              <a:ext uri="{FF2B5EF4-FFF2-40B4-BE49-F238E27FC236}">
                <a16:creationId xmlns:a16="http://schemas.microsoft.com/office/drawing/2014/main" xmlns="" id="{3A924D6B-56D2-4CF8-93CD-F0A2FB605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32" y="3190703"/>
            <a:ext cx="7792588" cy="83919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389" dirty="0">
                <a:solidFill>
                  <a:schemeClr val="accent1">
                    <a:lumMod val="75000"/>
                  </a:schemeClr>
                </a:solidFill>
              </a:rPr>
              <a:t>CENÁRIO ECONÔMICO &amp; </a:t>
            </a:r>
            <a:r>
              <a:rPr lang="pt-BR" altLang="pt-BR" sz="4389" dirty="0">
                <a:solidFill>
                  <a:schemeClr val="accent4"/>
                </a:solidFill>
              </a:rPr>
              <a:t>CONSTRUÇÃO CIVIL</a:t>
            </a:r>
          </a:p>
        </p:txBody>
      </p:sp>
      <p:pic>
        <p:nvPicPr>
          <p:cNvPr id="23555" name="Imagem 12">
            <a:extLst>
              <a:ext uri="{FF2B5EF4-FFF2-40B4-BE49-F238E27FC236}">
                <a16:creationId xmlns:a16="http://schemas.microsoft.com/office/drawing/2014/main" xmlns="" id="{4566C109-7488-495E-93C3-6AC08A52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20" y="5686107"/>
            <a:ext cx="1635232" cy="6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6">
            <a:extLst>
              <a:ext uri="{FF2B5EF4-FFF2-40B4-BE49-F238E27FC236}">
                <a16:creationId xmlns:a16="http://schemas.microsoft.com/office/drawing/2014/main" xmlns="" id="{1DBEA5EE-E993-461C-8919-E1949F76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93" y="5519849"/>
            <a:ext cx="1147157" cy="8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ADB453-94EA-481A-B187-C77729E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200"/>
            <a:ext cx="6640682" cy="1003861"/>
          </a:xfrm>
        </p:spPr>
        <p:txBody>
          <a:bodyPr rtlCol="0">
            <a:normAutofit/>
          </a:bodyPr>
          <a:lstStyle/>
          <a:p>
            <a:pPr defTabSz="914303"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CENÁRIO ECONÔMICO NACIONAL ATUAL </a:t>
            </a:r>
          </a:p>
        </p:txBody>
      </p:sp>
      <p:pic>
        <p:nvPicPr>
          <p:cNvPr id="24579" name="Imagem 3">
            <a:extLst>
              <a:ext uri="{FF2B5EF4-FFF2-40B4-BE49-F238E27FC236}">
                <a16:creationId xmlns:a16="http://schemas.microsoft.com/office/drawing/2014/main" xmlns="" id="{36A28A91-8B41-401E-BF0F-2EAB1131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5" y="1148150"/>
            <a:ext cx="6491053" cy="39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ixaDeTexto 4">
            <a:extLst>
              <a:ext uri="{FF2B5EF4-FFF2-40B4-BE49-F238E27FC236}">
                <a16:creationId xmlns:a16="http://schemas.microsoft.com/office/drawing/2014/main" xmlns="" id="{3835B2DA-7D3F-400A-8DFC-BCE3D632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0" y="5295013"/>
            <a:ext cx="7823464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1596">
                <a:solidFill>
                  <a:srgbClr val="2B2929"/>
                </a:solidFill>
              </a:rPr>
              <a:t>Os resultados do segundo trimestre e o atual cenário da conjuntura econômica pós greve dos caminhoneiros, fortalecem as expectativas de fraco crescimento da economia em 2018, próximo ao que foi o ano 2017 (1%). Não por acaso, as estimativas atuais estão na casa de 1% a 1,4%.</a:t>
            </a:r>
          </a:p>
        </p:txBody>
      </p:sp>
    </p:spTree>
    <p:extLst>
      <p:ext uri="{BB962C8B-B14F-4D97-AF65-F5344CB8AC3E}">
        <p14:creationId xmlns:p14="http://schemas.microsoft.com/office/powerpoint/2010/main" val="1362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03DA65-DB08-47B7-AEA4-805F863B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7" y="200"/>
            <a:ext cx="8376854" cy="1003861"/>
          </a:xfrm>
        </p:spPr>
        <p:txBody>
          <a:bodyPr rtlCol="0">
            <a:normAutofit/>
          </a:bodyPr>
          <a:lstStyle/>
          <a:p>
            <a:pPr defTabSz="914303"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Construção Civil: </a:t>
            </a:r>
            <a:r>
              <a:rPr lang="pt-BR" sz="2494" dirty="0">
                <a:solidFill>
                  <a:schemeClr val="accent1">
                    <a:lumMod val="75000"/>
                  </a:schemeClr>
                </a:solidFill>
              </a:rPr>
              <a:t>Variação % do PIB do setor – série anualizada</a:t>
            </a:r>
          </a:p>
        </p:txBody>
      </p:sp>
      <p:sp>
        <p:nvSpPr>
          <p:cNvPr id="25603" name="CaixaDeTexto 4">
            <a:extLst>
              <a:ext uri="{FF2B5EF4-FFF2-40B4-BE49-F238E27FC236}">
                <a16:creationId xmlns:a16="http://schemas.microsoft.com/office/drawing/2014/main" xmlns="" id="{247F4A8B-286B-49B8-98D4-90864D26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0" y="5295010"/>
            <a:ext cx="7823464" cy="5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1596">
                <a:solidFill>
                  <a:srgbClr val="2B2929"/>
                </a:solidFill>
              </a:rPr>
              <a:t>Na série anualizada do PIB, onde se considera o resultado acumulado em quatro trimestres, observa-se também dificuldades no desempenho da Construção.</a:t>
            </a:r>
          </a:p>
        </p:txBody>
      </p:sp>
      <p:pic>
        <p:nvPicPr>
          <p:cNvPr id="25604" name="Imagem 2">
            <a:extLst>
              <a:ext uri="{FF2B5EF4-FFF2-40B4-BE49-F238E27FC236}">
                <a16:creationId xmlns:a16="http://schemas.microsoft.com/office/drawing/2014/main" xmlns="" id="{6BFEFDB5-1040-410C-86E1-85641C64B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28" y="1103815"/>
            <a:ext cx="5949538" cy="38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BEF038-BCA5-46EC-BDBB-6B3BFCBA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7" y="200"/>
            <a:ext cx="8376854" cy="1003861"/>
          </a:xfrm>
        </p:spPr>
        <p:txBody>
          <a:bodyPr rtlCol="0">
            <a:normAutofit/>
          </a:bodyPr>
          <a:lstStyle/>
          <a:p>
            <a:pPr defTabSz="914303">
              <a:defRPr/>
            </a:pPr>
            <a:r>
              <a:rPr lang="pt-BR" sz="2494" dirty="0">
                <a:solidFill>
                  <a:schemeClr val="accent1">
                    <a:lumMod val="75000"/>
                  </a:schemeClr>
                </a:solidFill>
              </a:rPr>
              <a:t>Evolução do número de trabalhadores da </a:t>
            </a:r>
            <a:r>
              <a:rPr lang="pt-BR" sz="2494" dirty="0" err="1">
                <a:solidFill>
                  <a:schemeClr val="accent1">
                    <a:lumMod val="75000"/>
                  </a:schemeClr>
                </a:solidFill>
              </a:rPr>
              <a:t>c.c</a:t>
            </a:r>
            <a:r>
              <a:rPr lang="pt-BR" sz="2494" dirty="0">
                <a:solidFill>
                  <a:schemeClr val="accent1">
                    <a:lumMod val="75000"/>
                  </a:schemeClr>
                </a:solidFill>
              </a:rPr>
              <a:t>. com carteira assinada</a:t>
            </a:r>
          </a:p>
        </p:txBody>
      </p:sp>
      <p:sp>
        <p:nvSpPr>
          <p:cNvPr id="26627" name="CaixaDeTexto 4">
            <a:extLst>
              <a:ext uri="{FF2B5EF4-FFF2-40B4-BE49-F238E27FC236}">
                <a16:creationId xmlns:a16="http://schemas.microsoft.com/office/drawing/2014/main" xmlns="" id="{FCF8B6E3-05D5-4923-B74A-1D274CC5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72" y="5454936"/>
            <a:ext cx="7823464" cy="82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1596" dirty="0">
                <a:solidFill>
                  <a:srgbClr val="2B2929"/>
                </a:solidFill>
              </a:rPr>
              <a:t>No mercado de trabalho o setor voltou para o patamar de 2009.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1596" dirty="0">
                <a:solidFill>
                  <a:srgbClr val="2B2929"/>
                </a:solidFill>
              </a:rPr>
              <a:t>De 2014 a 2017 foram perdidas 991 mil vagas.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1596" dirty="0">
                <a:solidFill>
                  <a:srgbClr val="2B2929"/>
                </a:solidFill>
              </a:rPr>
              <a:t>Nos primeiros oito meses de </a:t>
            </a:r>
            <a:r>
              <a:rPr lang="pt-BR" altLang="pt-BR" sz="1596" dirty="0" smtClean="0">
                <a:solidFill>
                  <a:srgbClr val="2B2929"/>
                </a:solidFill>
              </a:rPr>
              <a:t>2018 </a:t>
            </a:r>
            <a:r>
              <a:rPr lang="pt-BR" altLang="pt-BR" sz="1596" dirty="0">
                <a:solidFill>
                  <a:srgbClr val="2B2929"/>
                </a:solidFill>
              </a:rPr>
              <a:t>foram geradas 65.460.</a:t>
            </a:r>
          </a:p>
        </p:txBody>
      </p:sp>
      <p:pic>
        <p:nvPicPr>
          <p:cNvPr id="26628" name="Imagem 3">
            <a:extLst>
              <a:ext uri="{FF2B5EF4-FFF2-40B4-BE49-F238E27FC236}">
                <a16:creationId xmlns:a16="http://schemas.microsoft.com/office/drawing/2014/main" xmlns="" id="{8639A13C-905F-4A77-8D68-32EEB5FE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2" y="953391"/>
            <a:ext cx="6310547" cy="430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4"/>
            <a:ext cx="7632848" cy="479295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5537" y="1487953"/>
            <a:ext cx="100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2019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47616" y="2060848"/>
            <a:ext cx="6324148" cy="34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6600" b="1" dirty="0">
                <a:solidFill>
                  <a:srgbClr val="000066"/>
                </a:solidFill>
                <a:latin typeface="Comic Sans MS" pitchFamily="66" charset="0"/>
              </a:rPr>
              <a:t>Programa</a:t>
            </a:r>
          </a:p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6600" b="1" dirty="0">
                <a:solidFill>
                  <a:srgbClr val="000066"/>
                </a:solidFill>
                <a:latin typeface="Comic Sans MS" pitchFamily="66" charset="0"/>
              </a:rPr>
              <a:t>Casa Fácil</a:t>
            </a:r>
          </a:p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000066"/>
                </a:solidFill>
                <a:latin typeface="Comic Sans MS" pitchFamily="66" charset="0"/>
              </a:rPr>
              <a:t>1988 – 2018</a:t>
            </a:r>
          </a:p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000066"/>
                </a:solidFill>
                <a:latin typeface="Comic Sans MS" pitchFamily="66" charset="0"/>
              </a:rPr>
              <a:t>30 anos</a:t>
            </a:r>
            <a:endParaRPr lang="pt-BR" altLang="pt-BR" sz="8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1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490460" cy="33832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1" y="4077072"/>
            <a:ext cx="7200800" cy="19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37" y="1700808"/>
            <a:ext cx="63632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6" y="1412776"/>
            <a:ext cx="60579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96" y="1442432"/>
            <a:ext cx="60807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36" y="1408524"/>
            <a:ext cx="6050280" cy="4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3" y="1484784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Reunião na Secretaria Nacional de Habitação do Ministério do Desenvolvimento Regional</a:t>
            </a:r>
            <a:endParaRPr lang="pt-BR" dirty="0"/>
          </a:p>
          <a:p>
            <a:r>
              <a:rPr lang="pt-BR" b="1" dirty="0"/>
              <a:t>Data e horário: </a:t>
            </a:r>
            <a:r>
              <a:rPr lang="pt-BR" dirty="0"/>
              <a:t>	</a:t>
            </a:r>
            <a:r>
              <a:rPr lang="pt-BR" dirty="0" smtClean="0"/>
              <a:t>21/03/2019 - 14h30</a:t>
            </a:r>
            <a:endParaRPr lang="pt-BR" dirty="0"/>
          </a:p>
          <a:p>
            <a:endParaRPr lang="pt-BR" sz="1000" b="1" dirty="0" smtClean="0"/>
          </a:p>
          <a:p>
            <a:r>
              <a:rPr lang="pt-BR" b="1" dirty="0" smtClean="0"/>
              <a:t>Participantes </a:t>
            </a:r>
            <a:r>
              <a:rPr lang="pt-BR" b="1" dirty="0"/>
              <a:t>do </a:t>
            </a:r>
            <a:r>
              <a:rPr lang="pt-BR" b="1" dirty="0" err="1"/>
              <a:t>Confea</a:t>
            </a:r>
            <a:r>
              <a:rPr lang="pt-BR" b="1" dirty="0"/>
              <a:t>:</a:t>
            </a:r>
            <a:endParaRPr lang="pt-BR" dirty="0"/>
          </a:p>
          <a:p>
            <a:pPr lvl="4"/>
            <a:r>
              <a:rPr lang="pt-BR" dirty="0"/>
              <a:t>André </a:t>
            </a:r>
            <a:r>
              <a:rPr lang="pt-BR" dirty="0" err="1"/>
              <a:t>Schuring</a:t>
            </a:r>
            <a:endParaRPr lang="pt-BR" dirty="0"/>
          </a:p>
          <a:p>
            <a:pPr lvl="4"/>
            <a:r>
              <a:rPr lang="pt-BR" dirty="0"/>
              <a:t>Antônio de Pádua</a:t>
            </a:r>
          </a:p>
          <a:p>
            <a:pPr lvl="4"/>
            <a:r>
              <a:rPr lang="pt-BR" dirty="0"/>
              <a:t>Eduardo Irani</a:t>
            </a:r>
          </a:p>
          <a:p>
            <a:pPr lvl="4"/>
            <a:r>
              <a:rPr lang="pt-BR" dirty="0"/>
              <a:t>Ronald Drabik</a:t>
            </a:r>
          </a:p>
          <a:p>
            <a:pPr lvl="4"/>
            <a:r>
              <a:rPr lang="pt-BR" dirty="0"/>
              <a:t>Guilherme Cardozo</a:t>
            </a:r>
          </a:p>
          <a:p>
            <a:pPr lvl="4"/>
            <a:r>
              <a:rPr lang="pt-BR" dirty="0"/>
              <a:t>Ricardo </a:t>
            </a:r>
            <a:r>
              <a:rPr lang="pt-BR" dirty="0" err="1"/>
              <a:t>Sotto</a:t>
            </a:r>
            <a:r>
              <a:rPr lang="pt-BR" dirty="0"/>
              <a:t>-Maior</a:t>
            </a:r>
          </a:p>
          <a:p>
            <a:endParaRPr lang="pt-BR" sz="1000" b="1" dirty="0" smtClean="0"/>
          </a:p>
          <a:p>
            <a:r>
              <a:rPr lang="pt-BR" b="1" dirty="0" smtClean="0"/>
              <a:t>Participantes </a:t>
            </a:r>
            <a:r>
              <a:rPr lang="pt-BR" b="1" dirty="0"/>
              <a:t>da SNH/MDR:</a:t>
            </a:r>
            <a:endParaRPr lang="pt-BR" dirty="0"/>
          </a:p>
          <a:p>
            <a:pPr lvl="4"/>
            <a:r>
              <a:rPr lang="pt-BR" dirty="0"/>
              <a:t>Monique Toledo – DUR – coordenadora-geral</a:t>
            </a:r>
          </a:p>
          <a:p>
            <a:pPr lvl="4"/>
            <a:r>
              <a:rPr lang="pt-BR" dirty="0"/>
              <a:t>Letícia Teixeira – DUR – arquiteta</a:t>
            </a:r>
          </a:p>
          <a:p>
            <a:pPr lvl="4"/>
            <a:r>
              <a:rPr lang="pt-BR" dirty="0"/>
              <a:t>Mirna – SNH – coordenadora-geral</a:t>
            </a:r>
          </a:p>
          <a:p>
            <a:pPr lvl="4"/>
            <a:r>
              <a:rPr lang="pt-BR" dirty="0"/>
              <a:t>José Cristiano – SNH – </a:t>
            </a:r>
            <a:r>
              <a:rPr lang="pt-BR" dirty="0" smtClean="0"/>
              <a:t>coordenador</a:t>
            </a:r>
          </a:p>
        </p:txBody>
      </p:sp>
    </p:spTree>
    <p:extLst>
      <p:ext uri="{BB962C8B-B14F-4D97-AF65-F5344CB8AC3E}">
        <p14:creationId xmlns:p14="http://schemas.microsoft.com/office/powerpoint/2010/main" val="8075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Reunião de Instalação – 20 e 21/03/2019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484784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Reunião na Secretaria Nacional de Habitação do Ministério do Desenvolvimento </a:t>
            </a:r>
            <a:r>
              <a:rPr lang="pt-BR" sz="1600" b="1" dirty="0" smtClean="0"/>
              <a:t>Regional</a:t>
            </a:r>
          </a:p>
          <a:p>
            <a:r>
              <a:rPr lang="pt-BR" sz="1600" b="1" dirty="0" smtClean="0"/>
              <a:t>Súmula:</a:t>
            </a:r>
            <a:endParaRPr lang="pt-BR" sz="1600" dirty="0" smtClean="0"/>
          </a:p>
          <a:p>
            <a:r>
              <a:rPr lang="pt-BR" sz="1600" dirty="0" smtClean="0"/>
              <a:t>Apresentado uma visão geral para implementação da Lei nº 11.888, de 2008, por meio do fomento da Engenharia Pública no Sistema </a:t>
            </a:r>
            <a:r>
              <a:rPr lang="pt-BR" sz="1600" dirty="0" err="1" smtClean="0"/>
              <a:t>Confea</a:t>
            </a:r>
            <a:r>
              <a:rPr lang="pt-BR" sz="1600" dirty="0" smtClean="0"/>
              <a:t>/Crea. </a:t>
            </a:r>
          </a:p>
          <a:p>
            <a:r>
              <a:rPr lang="pt-BR" sz="1600" dirty="0" smtClean="0"/>
              <a:t>Destacaram a disponibilidade e a intenção da participação do Sistema </a:t>
            </a:r>
            <a:r>
              <a:rPr lang="pt-BR" sz="1600" dirty="0" err="1" smtClean="0"/>
              <a:t>Confea</a:t>
            </a:r>
            <a:r>
              <a:rPr lang="pt-BR" sz="1600" dirty="0" smtClean="0"/>
              <a:t>/Crea na efetiva colocação em prática dessa lei nos municípios, utilizando a rede de inspetorias dos </a:t>
            </a:r>
            <a:r>
              <a:rPr lang="pt-BR" sz="1600" dirty="0" err="1" smtClean="0"/>
              <a:t>Creas</a:t>
            </a:r>
            <a:r>
              <a:rPr lang="pt-BR" sz="1600" dirty="0" smtClean="0"/>
              <a:t> no território brasileiro. </a:t>
            </a:r>
          </a:p>
          <a:p>
            <a:r>
              <a:rPr lang="pt-BR" sz="1600" dirty="0" smtClean="0"/>
              <a:t>Solicitaram dos participantes da SNH informações acerca das diretrizes para a implementação da Lei nº 11.888, de 2008, e as possibilidades de obtenção de recursos para a sua viabilização. </a:t>
            </a:r>
          </a:p>
          <a:p>
            <a:endParaRPr lang="pt-BR" sz="1600" dirty="0" smtClean="0"/>
          </a:p>
          <a:p>
            <a:r>
              <a:rPr lang="pt-BR" sz="1600" b="1" dirty="0" smtClean="0"/>
              <a:t>Em seguida os participantes da SNH fizeram as seguintes explanações:</a:t>
            </a:r>
          </a:p>
          <a:p>
            <a:r>
              <a:rPr lang="pt-BR" sz="1600" dirty="0" smtClean="0"/>
              <a:t>O governo federal não pode exigir dos municípios a implementação da Lei 11.888, de 2008, e uma das grandes dificuldades é que essa lei está dissociada de uma fonte de recursos. </a:t>
            </a:r>
          </a:p>
          <a:p>
            <a:r>
              <a:rPr lang="pt-BR" sz="1600" dirty="0" smtClean="0"/>
              <a:t>Uma primeira tentativa foi por meio contratos de repasse para os municípios, utilizando a CEF, visando cobrir os custos com a assistência técnica. Esse projeto não teve continuidade pois os municípios não conseguiram gerir esses contratos de repasse.</a:t>
            </a:r>
          </a:p>
          <a:p>
            <a:r>
              <a:rPr lang="pt-BR" sz="1600" dirty="0" smtClean="0"/>
              <a:t>A segunda tentativa foi por meio do Cartão Reforma, que também não teve continuidade pois não tinham o sistema para gerir o programa. Esse programa foi reformulado em 2018 mas o alto custo levou à sua paralização. Atualmente estão tentando uma linha de recurso via FGTS e Orçamento Geral da União – OGU.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344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1ª Reunião – 08 e 09/04/2019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" y="1340768"/>
            <a:ext cx="728472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1ª Reunião – 08 e 09/04/2019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6" y="1358220"/>
            <a:ext cx="7307580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1ª Reunião – 08 e 09/04/2019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21088"/>
            <a:ext cx="68484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98379"/>
            <a:ext cx="5472608" cy="29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55574" y="1916832"/>
            <a:ext cx="730822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altLang="pt-BR" sz="24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preocupação com a assistência técnica faz parte da história do </a:t>
            </a:r>
            <a:r>
              <a:rPr lang="pt-BR" altLang="pt-BR" sz="2400" dirty="0" smtClean="0">
                <a:solidFill>
                  <a:schemeClr val="tx1"/>
                </a:solidFill>
                <a:latin typeface="Arial" charset="0"/>
              </a:rPr>
              <a:t>CREA-PR. </a:t>
            </a:r>
            <a:endParaRPr lang="pt-BR" altLang="pt-BR" sz="24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endParaRPr lang="pt-BR" altLang="pt-BR" sz="10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	O programa Casa Fácil prima pela simplicidade, consiste em liberar ao possuidor de um terreno a construção de sua casa própria, mediante a </a:t>
            </a:r>
            <a:r>
              <a:rPr lang="pt-BR" altLang="pt-BR" sz="2400" dirty="0" smtClean="0">
                <a:solidFill>
                  <a:schemeClr val="tx1"/>
                </a:solidFill>
                <a:latin typeface="Arial" charset="0"/>
              </a:rPr>
              <a:t>interpretação,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pelo CREA-PR, de que uma moradia popular de até </a:t>
            </a:r>
            <a:r>
              <a:rPr lang="pt-BR" altLang="pt-BR" sz="2400" dirty="0" smtClean="0">
                <a:solidFill>
                  <a:schemeClr val="tx1"/>
                </a:solidFill>
                <a:latin typeface="Arial" charset="0"/>
              </a:rPr>
              <a:t>70,00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m², com parâmetros pré-estabelecidos, não se enquadra para efeitos legais como obra de Engenharia</a:t>
            </a:r>
            <a:r>
              <a:rPr lang="pt-BR" altLang="pt-BR" sz="24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pt-BR" altLang="pt-BR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350801"/>
            <a:ext cx="6561201" cy="4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8" y="1372324"/>
            <a:ext cx="6567678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2" y="1412778"/>
            <a:ext cx="6574155" cy="48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38673"/>
            <a:ext cx="6561201" cy="4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8" y="1412776"/>
            <a:ext cx="6567678" cy="4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567678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4279"/>
            <a:ext cx="6567678" cy="47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12777"/>
            <a:ext cx="6574155" cy="4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2ª Reunião – 17 e 18/06/2019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5" y="1412778"/>
            <a:ext cx="6600063" cy="47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3ª Reunião – 19 e 20/08/2019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5" y="131480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PERGUNTAS: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844826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1. Quem será o responsável pela elaboração do </a:t>
            </a:r>
            <a:r>
              <a:rPr lang="pt-BR" sz="2000" dirty="0" smtClean="0"/>
              <a:t>projeto?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2. Será necessária a elaboração de croquis/planta baixa da parte </a:t>
            </a:r>
            <a:r>
              <a:rPr lang="pt-BR" sz="2000" dirty="0" smtClean="0"/>
              <a:t>existente?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3. O projeto da ampliação deverá ser aprovado no Município?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4. Será fornecido um "Habite-se"?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5. Anotação de ART de supervisão da </a:t>
            </a:r>
            <a:r>
              <a:rPr lang="pt-BR" sz="2000" dirty="0" smtClean="0"/>
              <a:t>obra?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6. Contrato com o profissional: Município ou Beneficiário do Programa</a:t>
            </a:r>
            <a:r>
              <a:rPr lang="pt-BR" sz="2000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7. A obra terá prazo definido</a:t>
            </a:r>
            <a:r>
              <a:rPr lang="pt-BR" sz="2000" dirty="0" smtClean="0"/>
              <a:t>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58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647702" y="1988840"/>
            <a:ext cx="75247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O Programa Casa Fácil, é viabilizado através de uma ação conjunta, mediante </a:t>
            </a:r>
            <a:r>
              <a:rPr lang="pt-BR" altLang="pt-BR" sz="2400" b="1" dirty="0">
                <a:solidFill>
                  <a:schemeClr val="tx1"/>
                </a:solidFill>
              </a:rPr>
              <a:t>Convênio</a:t>
            </a:r>
            <a:r>
              <a:rPr lang="pt-BR" altLang="pt-BR" sz="2400" dirty="0">
                <a:solidFill>
                  <a:schemeClr val="tx1"/>
                </a:solidFill>
              </a:rPr>
              <a:t>, entre o CREA-PR, as Entidades de Classe e as Prefeituras</a:t>
            </a:r>
            <a:r>
              <a:rPr lang="pt-BR" alt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000" dirty="0">
              <a:solidFill>
                <a:schemeClr val="tx1"/>
              </a:solidFill>
            </a:endParaRPr>
          </a:p>
          <a:p>
            <a:pPr algn="jus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 	</a:t>
            </a:r>
            <a:r>
              <a:rPr lang="pt-BR" altLang="pt-BR" sz="2400" dirty="0" smtClean="0">
                <a:solidFill>
                  <a:schemeClr val="tx1"/>
                </a:solidFill>
              </a:rPr>
              <a:t>Em </a:t>
            </a:r>
            <a:r>
              <a:rPr lang="pt-BR" altLang="pt-BR" sz="2400" dirty="0">
                <a:solidFill>
                  <a:schemeClr val="tx1"/>
                </a:solidFill>
              </a:rPr>
              <a:t>alguns casos, até as Universidades, na oferta de projetos e pesquisas, por exemplo, participam do processo</a:t>
            </a:r>
            <a:r>
              <a:rPr lang="pt-BR" alt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000" dirty="0">
              <a:solidFill>
                <a:schemeClr val="tx1"/>
              </a:solidFill>
            </a:endParaRPr>
          </a:p>
          <a:p>
            <a:pPr algn="just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Sem custos para legalização e facilitando procedimentos burocráticos, as moradias passam a ser aprovadas e edificadas de forma correta e segura, com orientação técnica dos profissionais vinculados às Associações de Classe.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CTEP – 3ª Reunião – 19 e 20/08/2019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5" y="131480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PERGUNTAS: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1772816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8</a:t>
            </a:r>
            <a:r>
              <a:rPr lang="pt-BR" sz="2000" dirty="0"/>
              <a:t>. </a:t>
            </a:r>
            <a:r>
              <a:rPr lang="pt-BR" sz="2000" dirty="0" smtClean="0"/>
              <a:t>Qual o caminho </a:t>
            </a:r>
            <a:r>
              <a:rPr lang="pt-BR" sz="2000" dirty="0"/>
              <a:t>dos </a:t>
            </a:r>
            <a:r>
              <a:rPr lang="pt-BR" sz="2000" dirty="0" smtClean="0"/>
              <a:t>recursos?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9. Visto do RT na aquisição de materiais para liberação do pagamento;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10. O contrato deve isentar o profissional de eventuais questões trabalhistas;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11. Exigência do Livro de Ordem para comprovação da atividade na obra;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12. Dividir o pagamento do profissional em duas parcelas, sendo a segunda na conclusão da obra.</a:t>
            </a:r>
          </a:p>
        </p:txBody>
      </p:sp>
    </p:spTree>
    <p:extLst>
      <p:ext uri="{BB962C8B-B14F-4D97-AF65-F5344CB8AC3E}">
        <p14:creationId xmlns:p14="http://schemas.microsoft.com/office/powerpoint/2010/main" val="3793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87625" y="8367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CONCIDADES ESTADUAL PR – 25/07/2019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5" y="131480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NOVAS PERGUNTAS: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184482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</a:rPr>
              <a:t>. </a:t>
            </a:r>
            <a:r>
              <a:rPr lang="pt-BR" sz="2000" dirty="0" smtClean="0"/>
              <a:t>– Como a pessoa vai pagar pelo financiamento da casa e qual o prazo?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2</a:t>
            </a:r>
            <a:r>
              <a:rPr lang="pt-BR" sz="2000" b="1" dirty="0">
                <a:solidFill>
                  <a:srgbClr val="FF0000"/>
                </a:solidFill>
              </a:rPr>
              <a:t>. </a:t>
            </a:r>
            <a:r>
              <a:rPr lang="pt-BR" sz="2000" dirty="0" smtClean="0"/>
              <a:t>– Vai </a:t>
            </a:r>
            <a:r>
              <a:rPr lang="pt-BR" sz="2000" dirty="0" smtClean="0"/>
              <a:t>ter recurso a </a:t>
            </a:r>
            <a:r>
              <a:rPr lang="pt-BR" sz="2000" dirty="0" smtClean="0"/>
              <a:t>fundo perdido? E como que os municípios que não possuem irão receber?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3</a:t>
            </a:r>
            <a:r>
              <a:rPr lang="pt-BR" sz="2000" b="1" dirty="0">
                <a:solidFill>
                  <a:srgbClr val="FF0000"/>
                </a:solidFill>
              </a:rPr>
              <a:t>. </a:t>
            </a:r>
            <a:r>
              <a:rPr lang="pt-BR" sz="2000" dirty="0" smtClean="0"/>
              <a:t>– Como o Governo Estadual regulamenta a Lei e a captação de recursos?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4</a:t>
            </a:r>
            <a:r>
              <a:rPr lang="pt-BR" sz="2000" b="1" dirty="0">
                <a:solidFill>
                  <a:srgbClr val="FF0000"/>
                </a:solidFill>
              </a:rPr>
              <a:t>. </a:t>
            </a:r>
            <a:r>
              <a:rPr lang="pt-BR" sz="2000" dirty="0" smtClean="0"/>
              <a:t>– Como vai ser tratada a norma de desempenho nesse programa NBR </a:t>
            </a:r>
            <a:r>
              <a:rPr lang="pt-BR" sz="2000" smtClean="0"/>
              <a:t>15.575</a:t>
            </a:r>
            <a:r>
              <a:rPr lang="pt-BR" sz="2000" smtClean="0"/>
              <a:t>?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583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683570" y="2289294"/>
            <a:ext cx="7488832" cy="301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Aboliu-se uma injustiça.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200" dirty="0">
              <a:solidFill>
                <a:schemeClr val="tx1"/>
              </a:solidFill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Famílias de baixa renda eram frequentemente penalizadas por não cumprirem os requisitos da lei, entre eles a exigência de responsável técnico.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200" dirty="0">
              <a:solidFill>
                <a:schemeClr val="tx1"/>
              </a:solidFill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As casas eram feitas de forma precária, até em locais de risco.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200" dirty="0">
              <a:solidFill>
                <a:schemeClr val="tx1"/>
              </a:solidFill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</a:t>
            </a:r>
            <a:r>
              <a:rPr lang="pt-BR" altLang="pt-BR" sz="2400" b="1" dirty="0">
                <a:solidFill>
                  <a:schemeClr val="tx1"/>
                </a:solidFill>
              </a:rPr>
              <a:t>E sem acompanhamento técnico.</a:t>
            </a:r>
          </a:p>
        </p:txBody>
      </p:sp>
    </p:spTree>
    <p:extLst>
      <p:ext uri="{BB962C8B-B14F-4D97-AF65-F5344CB8AC3E}">
        <p14:creationId xmlns:p14="http://schemas.microsoft.com/office/powerpoint/2010/main" val="282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92164" y="2540054"/>
            <a:ext cx="7380237" cy="3193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 anchor="ctr">
            <a:spAutoFit/>
          </a:bodyPr>
          <a:lstStyle/>
          <a:p>
            <a:pPr algn="just"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	A participação do CREA-PR nas questões afetas à Assistência Técnica para Moradia Econômica  é antiga e teve início em 1967, com as primeiras iniciativas de apoio à construção de moradias populares com ART padrão que servia para várias unidades no ano.</a:t>
            </a:r>
          </a:p>
          <a:p>
            <a:pPr algn="just"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algn="just" defTabSz="4953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	O Programa Casa Fácil foi apresentado e aprovado no </a:t>
            </a:r>
            <a:r>
              <a:rPr lang="pt-BR" sz="2400" b="1" dirty="0">
                <a:solidFill>
                  <a:schemeClr val="tx1"/>
                </a:solidFill>
              </a:rPr>
              <a:t>VIII EPEC</a:t>
            </a:r>
            <a:r>
              <a:rPr lang="pt-BR" sz="2400" dirty="0">
                <a:solidFill>
                  <a:schemeClr val="tx1"/>
                </a:solidFill>
              </a:rPr>
              <a:t> - Encontro Paranaense de Entidades de Classe, realizado em Londrina, nos dias 07 e 08.10.1988.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92164" y="1844626"/>
            <a:ext cx="212365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Histórico:</a:t>
            </a:r>
            <a:endParaRPr lang="pt-BR" altLang="pt-BR" sz="2800" b="1" dirty="0">
              <a:solidFill>
                <a:schemeClr val="bg1"/>
              </a:solidFill>
              <a:latin typeface="Comic Sans MS" pitchFamily="66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8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2164" y="2583723"/>
            <a:ext cx="7308229" cy="29928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A engenharia paranaense já antecipava o papel de promoção social que a Constituição Brasileira de 1988 estabeleceria, citando a moradia com um dos direitos sociais do cidadão.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t-BR" altLang="pt-BR" sz="1000" dirty="0">
              <a:solidFill>
                <a:schemeClr val="tx1"/>
              </a:solidFill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	</a:t>
            </a:r>
            <a:r>
              <a:rPr lang="pt-BR" altLang="pt-BR" sz="2400" dirty="0" smtClean="0">
                <a:solidFill>
                  <a:schemeClr val="tx1"/>
                </a:solidFill>
              </a:rPr>
              <a:t>No Município de </a:t>
            </a:r>
            <a:r>
              <a:rPr lang="pt-BR" altLang="pt-BR" sz="2400" dirty="0">
                <a:solidFill>
                  <a:schemeClr val="tx1"/>
                </a:solidFill>
              </a:rPr>
              <a:t>Cascavel no ano de 1.989 foi aprovada a Lei nº 2.086, de 18.12.1989 que estabelecia Normas, Isenções e Orientações Técnicas para Obras Econômicas de até </a:t>
            </a:r>
            <a:r>
              <a:rPr lang="pt-BR" altLang="pt-BR" sz="2400" dirty="0" smtClean="0">
                <a:solidFill>
                  <a:schemeClr val="tx1"/>
                </a:solidFill>
              </a:rPr>
              <a:t>70,00 </a:t>
            </a:r>
            <a:r>
              <a:rPr lang="pt-BR" altLang="pt-BR" sz="2400" dirty="0">
                <a:solidFill>
                  <a:schemeClr val="tx1"/>
                </a:solidFill>
              </a:rPr>
              <a:t>m² e outras providências.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92164" y="1844626"/>
            <a:ext cx="212365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Histórico:</a:t>
            </a:r>
            <a:endParaRPr lang="pt-BR" altLang="pt-BR" sz="2800" b="1" dirty="0">
              <a:solidFill>
                <a:schemeClr val="bg1"/>
              </a:solidFill>
              <a:latin typeface="Comic Sans MS" pitchFamily="66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7" y="1772816"/>
            <a:ext cx="42484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Objetivo do Programa: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4616" y="2461960"/>
            <a:ext cx="7920881" cy="34257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 anchor="ctr">
            <a:spAutoFit/>
          </a:bodyPr>
          <a:lstStyle/>
          <a:p>
            <a:pPr algn="just" defTabSz="49530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altLang="pt-BR" sz="2000" dirty="0">
                <a:solidFill>
                  <a:schemeClr val="tx1"/>
                </a:solidFill>
              </a:rPr>
              <a:t>	Facilitar o acesso da população de baixa renda às condições necessárias para a CONSTRUÇÃO, REFORMA ou AMPLIAÇÃO de moradia popular.</a:t>
            </a:r>
          </a:p>
          <a:p>
            <a:pPr algn="just" defTabSz="49530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pt-BR" sz="900" dirty="0">
              <a:solidFill>
                <a:schemeClr val="tx1"/>
              </a:solidFill>
            </a:endParaRPr>
          </a:p>
          <a:p>
            <a:pPr algn="just" defTabSz="49530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pt-BR" sz="2000" dirty="0">
                <a:solidFill>
                  <a:schemeClr val="tx1"/>
                </a:solidFill>
              </a:rPr>
              <a:t>Prevê o atendimento dos seguintes dispositivos legais:</a:t>
            </a:r>
          </a:p>
          <a:p>
            <a:pPr algn="just" defTabSz="49530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pt-BR" sz="900" dirty="0">
              <a:solidFill>
                <a:schemeClr val="tx1"/>
              </a:solidFill>
            </a:endParaRPr>
          </a:p>
          <a:p>
            <a:pPr marL="342900" indent="-342900" algn="just" defTabSz="495300" hangingPunct="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</a:rPr>
              <a:t>Legislação Municipal referente à ocupação e uso do solo;</a:t>
            </a:r>
          </a:p>
          <a:p>
            <a:pPr marL="342900" indent="-342900" algn="just" defTabSz="495300" hangingPunct="0">
              <a:buClr>
                <a:srgbClr val="000000"/>
              </a:buClr>
              <a:buSzPct val="100000"/>
              <a:buFontTx/>
              <a:buChar char="-"/>
              <a:defRPr/>
            </a:pPr>
            <a:endParaRPr lang="pt-BR" sz="900" dirty="0">
              <a:solidFill>
                <a:schemeClr val="tx1"/>
              </a:solidFill>
            </a:endParaRPr>
          </a:p>
          <a:p>
            <a:pPr marL="342900" indent="-342900" algn="just" defTabSz="495300" hangingPunct="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</a:rPr>
              <a:t>Legislação Federal que estabelece a obrigatoriedade de responsabilidade técnica por projetos e execução de </a:t>
            </a:r>
            <a:r>
              <a:rPr lang="pt-BR" sz="2000" dirty="0" smtClean="0">
                <a:solidFill>
                  <a:schemeClr val="tx1"/>
                </a:solidFill>
              </a:rPr>
              <a:t>obras;</a:t>
            </a: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 defTabSz="495300" hangingPunct="0">
              <a:buClr>
                <a:srgbClr val="000000"/>
              </a:buClr>
              <a:buSzPct val="100000"/>
              <a:buFontTx/>
              <a:buChar char="-"/>
              <a:defRPr/>
            </a:pPr>
            <a:endParaRPr lang="pt-BR" sz="900" dirty="0">
              <a:solidFill>
                <a:schemeClr val="tx1"/>
              </a:solidFill>
            </a:endParaRPr>
          </a:p>
          <a:p>
            <a:pPr marL="342900" indent="-342900" algn="just" defTabSz="495300" hangingPunct="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sz="2000" dirty="0">
                <a:solidFill>
                  <a:schemeClr val="tx1"/>
                </a:solidFill>
              </a:rPr>
              <a:t>Atendimento à área mínima permitida para isenção na baixa da CND junto ao INSS.</a:t>
            </a:r>
          </a:p>
        </p:txBody>
      </p:sp>
    </p:spTree>
    <p:extLst>
      <p:ext uri="{BB962C8B-B14F-4D97-AF65-F5344CB8AC3E}">
        <p14:creationId xmlns:p14="http://schemas.microsoft.com/office/powerpoint/2010/main" val="10461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" y="548680"/>
            <a:ext cx="2227079" cy="77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2339752" cy="57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8" y="1"/>
            <a:ext cx="2114572" cy="764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764706"/>
            <a:ext cx="1415048" cy="723247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87" y="41400"/>
            <a:ext cx="1344007" cy="1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7" y="1772816"/>
            <a:ext cx="44644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 b="1" dirty="0" smtClean="0">
                <a:solidFill>
                  <a:schemeClr val="tx1"/>
                </a:solidFill>
                <a:latin typeface="Comic Sans MS" pitchFamily="66" charset="0"/>
                <a:ea typeface="MS Gothic" pitchFamily="49" charset="-128"/>
              </a:rPr>
              <a:t>Concessão do Benefício:</a:t>
            </a:r>
            <a:endParaRPr lang="pt-BR" altLang="pt-BR" sz="2800" b="1" dirty="0">
              <a:solidFill>
                <a:schemeClr val="tx1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755577" y="2636913"/>
            <a:ext cx="7416824" cy="2933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 anchor="ctr">
            <a:spAutoFit/>
          </a:bodyPr>
          <a:lstStyle>
            <a:lvl1pPr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32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8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4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defTabSz="495300" eaLnBrk="0" hangingPunct="0">
              <a:lnSpc>
                <a:spcPct val="95000"/>
              </a:lnSpc>
              <a:buClr>
                <a:srgbClr val="E6E6E6"/>
              </a:buClr>
              <a:buSzPct val="75000"/>
              <a:buFont typeface="Symbol" pitchFamily="18" charset="2"/>
              <a:buChar char="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defTabSz="495300" eaLnBrk="0" hangingPunct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953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E6E6E6"/>
              </a:buClr>
              <a:buSzPct val="45000"/>
              <a:buFont typeface="Wingdings" pitchFamily="2" charset="2"/>
              <a:buChar char=""/>
              <a:defRPr sz="2000">
                <a:solidFill>
                  <a:srgbClr val="E6E6E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400" u="sng" dirty="0">
                <a:solidFill>
                  <a:schemeClr val="tx1"/>
                </a:solidFill>
                <a:latin typeface="Arial" charset="0"/>
              </a:rPr>
              <a:t>Condições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endParaRPr lang="pt-BR" altLang="pt-BR" sz="10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 Comprovação de renda familiar de no máximo </a:t>
            </a: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  03 salários mínimos;</a:t>
            </a: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endParaRPr lang="pt-BR" altLang="pt-BR" sz="10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 Ser proprietário legítimo do terreno;</a:t>
            </a: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endParaRPr lang="pt-BR" altLang="pt-BR" sz="10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 Não possuir outro imóvel no mesmo município;</a:t>
            </a: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pt-BR" altLang="pt-BR" sz="1000" dirty="0">
              <a:solidFill>
                <a:schemeClr val="tx1"/>
              </a:solidFill>
              <a:latin typeface="Arial" charset="0"/>
            </a:endParaRPr>
          </a:p>
          <a:p>
            <a:pPr algn="just" eaLnBrk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Arial" charset="0"/>
              </a:rPr>
              <a:t> Poderá ser atendido uma única vez.</a:t>
            </a:r>
          </a:p>
        </p:txBody>
      </p:sp>
    </p:spTree>
    <p:extLst>
      <p:ext uri="{BB962C8B-B14F-4D97-AF65-F5344CB8AC3E}">
        <p14:creationId xmlns:p14="http://schemas.microsoft.com/office/powerpoint/2010/main" val="20498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1">
      <a:dk1>
        <a:sysClr val="windowText" lastClr="000000"/>
      </a:dk1>
      <a:lt1>
        <a:sysClr val="window" lastClr="FFFFFF"/>
      </a:lt1>
      <a:dk2>
        <a:srgbClr val="073E87"/>
      </a:dk2>
      <a:lt2>
        <a:srgbClr val="DEEEFF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CORES">
      <a:dk1>
        <a:srgbClr val="2B2929"/>
      </a:dk1>
      <a:lt1>
        <a:sysClr val="window" lastClr="FFFFFF"/>
      </a:lt1>
      <a:dk2>
        <a:srgbClr val="171616"/>
      </a:dk2>
      <a:lt2>
        <a:srgbClr val="E7E6E6"/>
      </a:lt2>
      <a:accent1>
        <a:srgbClr val="505A78"/>
      </a:accent1>
      <a:accent2>
        <a:srgbClr val="EE603E"/>
      </a:accent2>
      <a:accent3>
        <a:srgbClr val="68A042"/>
      </a:accent3>
      <a:accent4>
        <a:srgbClr val="FFC000"/>
      </a:accent4>
      <a:accent5>
        <a:srgbClr val="36939A"/>
      </a:accent5>
      <a:accent6>
        <a:srgbClr val="3A3838"/>
      </a:accent6>
      <a:hlink>
        <a:srgbClr val="0563C1"/>
      </a:hlink>
      <a:folHlink>
        <a:srgbClr val="954F72"/>
      </a:folHlink>
    </a:clrScheme>
    <a:fontScheme name="FON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CORES">
      <a:dk1>
        <a:srgbClr val="2B2929"/>
      </a:dk1>
      <a:lt1>
        <a:sysClr val="window" lastClr="FFFFFF"/>
      </a:lt1>
      <a:dk2>
        <a:srgbClr val="171616"/>
      </a:dk2>
      <a:lt2>
        <a:srgbClr val="E7E6E6"/>
      </a:lt2>
      <a:accent1>
        <a:srgbClr val="505A78"/>
      </a:accent1>
      <a:accent2>
        <a:srgbClr val="EE603E"/>
      </a:accent2>
      <a:accent3>
        <a:srgbClr val="68A042"/>
      </a:accent3>
      <a:accent4>
        <a:srgbClr val="FFC000"/>
      </a:accent4>
      <a:accent5>
        <a:srgbClr val="36939A"/>
      </a:accent5>
      <a:accent6>
        <a:srgbClr val="3A3838"/>
      </a:accent6>
      <a:hlink>
        <a:srgbClr val="0563C1"/>
      </a:hlink>
      <a:folHlink>
        <a:srgbClr val="954F72"/>
      </a:folHlink>
    </a:clrScheme>
    <a:fontScheme name="FON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367</TotalTime>
  <Words>904</Words>
  <Application>Microsoft Office PowerPoint</Application>
  <PresentationFormat>Apresentação na tela (4:3)</PresentationFormat>
  <Paragraphs>147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41</vt:i4>
      </vt:variant>
    </vt:vector>
  </HeadingPairs>
  <TitlesOfParts>
    <vt:vector size="56" baseType="lpstr">
      <vt:lpstr>MS Gothic</vt:lpstr>
      <vt:lpstr>Arial</vt:lpstr>
      <vt:lpstr>Bebas Neue</vt:lpstr>
      <vt:lpstr>Calibri</vt:lpstr>
      <vt:lpstr>Cambria</vt:lpstr>
      <vt:lpstr>Comic Sans MS</vt:lpstr>
      <vt:lpstr>Lato Black</vt:lpstr>
      <vt:lpstr>Lato Light</vt:lpstr>
      <vt:lpstr>Lucida Sans Unicode</vt:lpstr>
      <vt:lpstr>Tahoma</vt:lpstr>
      <vt:lpstr>Times New Roman</vt:lpstr>
      <vt:lpstr>Wingdings</vt:lpstr>
      <vt:lpstr>Adjacência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CENÁRIO ECONÔMICO &amp; CONSTRUÇÃO CIVIL</vt:lpstr>
      <vt:lpstr>CENÁRIO ECONÔMICO NACIONAL ATUAL </vt:lpstr>
      <vt:lpstr>Construção Civil: Variação % do PIB do setor – série anualizada</vt:lpstr>
      <vt:lpstr>Evolução do número de trabalhadores da c.c. com carteira assinada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</dc:creator>
  <cp:lastModifiedBy>MM Eventos</cp:lastModifiedBy>
  <cp:revision>25</cp:revision>
  <dcterms:created xsi:type="dcterms:W3CDTF">2019-07-18T01:10:37Z</dcterms:created>
  <dcterms:modified xsi:type="dcterms:W3CDTF">2019-07-25T20:03:32Z</dcterms:modified>
</cp:coreProperties>
</file>